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72" r:id="rId10"/>
    <p:sldId id="273" r:id="rId11"/>
    <p:sldId id="274" r:id="rId12"/>
    <p:sldId id="275" r:id="rId13"/>
    <p:sldId id="276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2480" y="1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pronoms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455062">
            <a:off x="-679121" y="22855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solidFill>
                  <a:srgbClr val="00B050"/>
                </a:solidFill>
              </a:rPr>
              <a:t>Remplace le sujet souligné par le pronom personnel qui convient :</a:t>
            </a:r>
            <a:endParaRPr lang="fr-FR" b="1" dirty="0">
              <a:latin typeface="+mn-l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390159" y="163128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39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Jules et Léa</a:t>
            </a:r>
            <a:r>
              <a:rPr kumimoji="0" lang="fr-FR" sz="3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3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ont fait leurs devoirs.</a:t>
            </a:r>
          </a:p>
          <a:p>
            <a:pPr marL="0" indent="0" algn="ctr">
              <a:buNone/>
            </a:pPr>
            <a:endParaRPr lang="fr-FR" sz="3900" dirty="0"/>
          </a:p>
          <a:p>
            <a:pPr marL="0" indent="0" algn="ctr">
              <a:buNone/>
            </a:pPr>
            <a:r>
              <a:rPr lang="fr-FR" sz="3900" dirty="0"/>
              <a:t>A : Il</a:t>
            </a:r>
          </a:p>
          <a:p>
            <a:pPr marL="0" indent="0" algn="ctr">
              <a:buNone/>
            </a:pPr>
            <a:r>
              <a:rPr lang="fr-FR" sz="3900" dirty="0"/>
              <a:t>B : Ils</a:t>
            </a:r>
          </a:p>
          <a:p>
            <a:pPr marL="0" indent="0" algn="ctr">
              <a:buNone/>
            </a:pPr>
            <a:r>
              <a:rPr lang="fr-FR" sz="3900" dirty="0"/>
              <a:t>C : Elles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5A659D5-6C52-48F6-973C-5F5F9FB839A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796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364215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Jules et Léa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ont fait leurs devoirs.</a:t>
            </a:r>
          </a:p>
          <a:p>
            <a:pPr marL="0" indent="0" algn="ctr">
              <a:buNone/>
            </a:pPr>
            <a:endParaRPr lang="fr-FR" sz="4400" dirty="0"/>
          </a:p>
          <a:p>
            <a:pPr marL="0" indent="0" algn="ctr">
              <a:buNone/>
            </a:pPr>
            <a:r>
              <a:rPr lang="fr-FR" sz="4400" dirty="0"/>
              <a:t>A : Il</a:t>
            </a:r>
          </a:p>
          <a:p>
            <a:pPr marL="0" indent="0" algn="ctr">
              <a:buNone/>
            </a:pPr>
            <a:r>
              <a:rPr lang="fr-FR" sz="4400" dirty="0"/>
              <a:t>B : Ils</a:t>
            </a:r>
          </a:p>
          <a:p>
            <a:pPr marL="0" indent="0" algn="ctr">
              <a:buNone/>
            </a:pPr>
            <a:r>
              <a:rPr lang="fr-FR" sz="4400" dirty="0"/>
              <a:t>C : Elles</a:t>
            </a:r>
            <a:endParaRPr lang="fr-FR" sz="4000" dirty="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4C2A7118-097D-4A69-995C-D9FAE646725F}"/>
              </a:ext>
            </a:extLst>
          </p:cNvPr>
          <p:cNvSpPr/>
          <p:nvPr/>
        </p:nvSpPr>
        <p:spPr>
          <a:xfrm>
            <a:off x="3689561" y="4332845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AA4DE6E3-64B3-4321-889E-7C51799E241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672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latin typeface="+mn-lt"/>
              </a:rPr>
              <a:t>Quel groupe sujet peut remplacer le pronom personnel en gras ?</a:t>
            </a:r>
            <a:endParaRPr lang="fr-FR" b="1" dirty="0">
              <a:latin typeface="+mn-l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390159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 algn="ctr">
              <a:buNone/>
            </a:pPr>
            <a:r>
              <a:rPr lang="fr-FR" sz="4400" b="1" u="sng" dirty="0"/>
              <a:t>Les escargots</a:t>
            </a:r>
            <a:r>
              <a:rPr lang="fr-FR" sz="4400" dirty="0"/>
              <a:t> ont dévoré les salades.</a:t>
            </a:r>
          </a:p>
          <a:p>
            <a:pPr marL="0" indent="0" algn="ctr">
              <a:buNone/>
            </a:pPr>
            <a:endParaRPr lang="fr-FR" sz="4800" dirty="0"/>
          </a:p>
          <a:p>
            <a:pPr marL="0" indent="0" algn="ctr">
              <a:buNone/>
            </a:pPr>
            <a:r>
              <a:rPr lang="fr-FR" sz="4800" dirty="0"/>
              <a:t>A : Il</a:t>
            </a:r>
          </a:p>
          <a:p>
            <a:pPr marL="0" indent="0" algn="ctr">
              <a:buNone/>
            </a:pPr>
            <a:r>
              <a:rPr lang="fr-FR" sz="4800" dirty="0"/>
              <a:t>B : Ils</a:t>
            </a:r>
          </a:p>
          <a:p>
            <a:pPr marL="0" indent="0" algn="ctr">
              <a:buNone/>
            </a:pPr>
            <a:r>
              <a:rPr lang="fr-FR" sz="4800" dirty="0"/>
              <a:t>C : Elles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D461019-6FCE-446A-8B23-DCD8AC43688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953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61170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 algn="ctr">
              <a:buNone/>
            </a:pPr>
            <a:r>
              <a:rPr lang="fr-FR" sz="4400" b="1" u="sng" dirty="0"/>
              <a:t>Les escargots</a:t>
            </a:r>
            <a:r>
              <a:rPr lang="fr-FR" sz="4400" dirty="0"/>
              <a:t> ont dévoré les salades.</a:t>
            </a:r>
          </a:p>
          <a:p>
            <a:pPr marL="0" indent="0" algn="ctr">
              <a:buNone/>
            </a:pPr>
            <a:endParaRPr lang="fr-FR" sz="4800" dirty="0"/>
          </a:p>
          <a:p>
            <a:pPr marL="0" indent="0" algn="ctr">
              <a:buNone/>
            </a:pPr>
            <a:r>
              <a:rPr lang="fr-FR" sz="4800" dirty="0"/>
              <a:t>A : Il</a:t>
            </a:r>
          </a:p>
          <a:p>
            <a:pPr marL="0" indent="0" algn="ctr">
              <a:buNone/>
            </a:pPr>
            <a:r>
              <a:rPr lang="fr-FR" sz="4800" dirty="0"/>
              <a:t>B : Ils</a:t>
            </a:r>
          </a:p>
          <a:p>
            <a:pPr marL="0" indent="0" algn="ctr">
              <a:buNone/>
            </a:pPr>
            <a:r>
              <a:rPr lang="fr-FR" sz="4800" dirty="0"/>
              <a:t>C : Elles</a:t>
            </a:r>
            <a:endParaRPr lang="fr-FR" sz="4000" dirty="0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CB662B00-9A6A-4F66-942F-57B884A62CA0}"/>
              </a:ext>
            </a:extLst>
          </p:cNvPr>
          <p:cNvSpPr/>
          <p:nvPr/>
        </p:nvSpPr>
        <p:spPr>
          <a:xfrm>
            <a:off x="3689561" y="4580338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D358B776-3724-4741-9038-53A1678D468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356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latin typeface="+mn-lt"/>
              </a:rPr>
              <a:t>Quel groupe sujet peut remplacer le pronom personnel en gras ?</a:t>
            </a:r>
            <a:endParaRPr lang="fr-FR" b="1" dirty="0">
              <a:latin typeface="+mn-l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462723" y="15451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900" b="1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900" b="1" dirty="0"/>
              <a:t>Elles</a:t>
            </a:r>
            <a:r>
              <a:rPr lang="fr-FR" sz="3900" dirty="0"/>
              <a:t> ont perdu leurs cartes d’identité.</a:t>
            </a:r>
          </a:p>
          <a:p>
            <a:pPr marL="0" indent="0" algn="ctr">
              <a:buNone/>
            </a:pPr>
            <a:endParaRPr lang="fr-FR" sz="3900" dirty="0"/>
          </a:p>
          <a:p>
            <a:pPr marL="0" indent="0" algn="ctr">
              <a:buNone/>
            </a:pPr>
            <a:r>
              <a:rPr lang="fr-FR" sz="3900" dirty="0"/>
              <a:t>A : Alice et Julie</a:t>
            </a:r>
          </a:p>
          <a:p>
            <a:pPr marL="0" indent="0" algn="ctr">
              <a:buNone/>
            </a:pPr>
            <a:r>
              <a:rPr lang="fr-FR" sz="3900" dirty="0"/>
              <a:t>B : Alice et Gabin</a:t>
            </a:r>
          </a:p>
          <a:p>
            <a:pPr marL="0" indent="0" algn="ctr">
              <a:buNone/>
            </a:pPr>
            <a:r>
              <a:rPr lang="fr-FR" sz="3900" dirty="0"/>
              <a:t>C : Vincent et Bastien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185333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900" b="1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900" b="1" dirty="0"/>
              <a:t>Elles</a:t>
            </a:r>
            <a:r>
              <a:rPr lang="fr-FR" sz="3900" dirty="0"/>
              <a:t> ont perdu leurs cartes d’identité.</a:t>
            </a:r>
          </a:p>
          <a:p>
            <a:pPr marL="0" indent="0" algn="ctr">
              <a:buNone/>
            </a:pPr>
            <a:endParaRPr lang="fr-FR" sz="3900" dirty="0"/>
          </a:p>
          <a:p>
            <a:pPr marL="0" indent="0" algn="ctr">
              <a:buNone/>
            </a:pPr>
            <a:r>
              <a:rPr lang="fr-FR" sz="3900" dirty="0"/>
              <a:t>A : Alice et Julie</a:t>
            </a:r>
          </a:p>
          <a:p>
            <a:pPr marL="0" indent="0" algn="ctr">
              <a:buNone/>
            </a:pPr>
            <a:r>
              <a:rPr lang="fr-FR" sz="3900" dirty="0"/>
              <a:t>B : Alice et Gabin</a:t>
            </a:r>
          </a:p>
          <a:p>
            <a:pPr marL="0" indent="0" algn="ctr">
              <a:buNone/>
            </a:pPr>
            <a:r>
              <a:rPr lang="fr-FR" sz="3900" dirty="0"/>
              <a:t>C : Vincent et Bastien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1351DEB3-927F-405B-9916-7088934A2648}"/>
              </a:ext>
            </a:extLst>
          </p:cNvPr>
          <p:cNvSpPr/>
          <p:nvPr/>
        </p:nvSpPr>
        <p:spPr>
          <a:xfrm>
            <a:off x="2850248" y="3688670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96E3C8C5-08EE-4625-89BB-0B15CFC5954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latin typeface="+mn-lt"/>
              </a:rPr>
              <a:t>Quel groupe sujet peut remplacer le pronom personnel en gras ?</a:t>
            </a:r>
            <a:endParaRPr lang="fr-FR" b="1" dirty="0">
              <a:latin typeface="+mn-l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390159" y="156420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 algn="ctr">
              <a:buNone/>
            </a:pPr>
            <a:r>
              <a:rPr lang="fr-FR" sz="3600" b="1" dirty="0"/>
              <a:t>Ils</a:t>
            </a:r>
            <a:r>
              <a:rPr lang="fr-FR" sz="3600" dirty="0"/>
              <a:t> trouveront le trésor dans le jardin.</a:t>
            </a:r>
          </a:p>
          <a:p>
            <a:pPr marL="0" indent="0" algn="ctr">
              <a:buNone/>
            </a:pPr>
            <a:endParaRPr lang="fr-FR" sz="3600" dirty="0"/>
          </a:p>
          <a:p>
            <a:pPr marL="0" indent="0" algn="ctr">
              <a:buNone/>
            </a:pPr>
            <a:r>
              <a:rPr lang="fr-FR" sz="3600" dirty="0"/>
              <a:t>A : Alya et Maëva</a:t>
            </a:r>
          </a:p>
          <a:p>
            <a:pPr marL="0" indent="0" algn="ctr">
              <a:buNone/>
            </a:pPr>
            <a:r>
              <a:rPr lang="fr-FR" sz="3600" dirty="0"/>
              <a:t>B : Emmy et Mohamed</a:t>
            </a:r>
          </a:p>
          <a:p>
            <a:pPr marL="0" indent="0" algn="ctr">
              <a:buNone/>
            </a:pPr>
            <a:r>
              <a:rPr lang="fr-FR" sz="3600" dirty="0"/>
              <a:t>C : Mohamed et Bastien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BBDBDE5-C5B4-4366-85F8-FBD9EA2F4C7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510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2024220" y="1344889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 algn="ctr">
              <a:buNone/>
            </a:pPr>
            <a:r>
              <a:rPr lang="fr-FR" sz="5400" b="1" dirty="0"/>
              <a:t>Ils</a:t>
            </a:r>
            <a:r>
              <a:rPr lang="fr-FR" sz="5400" dirty="0"/>
              <a:t> trouveront le trésor dans le jardin.</a:t>
            </a:r>
          </a:p>
          <a:p>
            <a:pPr marL="0" indent="0" algn="ctr">
              <a:buNone/>
            </a:pPr>
            <a:endParaRPr lang="fr-FR" sz="5400" dirty="0"/>
          </a:p>
          <a:p>
            <a:pPr marL="0" indent="0" algn="ctr">
              <a:buNone/>
            </a:pPr>
            <a:r>
              <a:rPr lang="fr-FR" sz="5400" dirty="0"/>
              <a:t>A : Alya et Maëva</a:t>
            </a:r>
          </a:p>
          <a:p>
            <a:pPr marL="0" indent="0" algn="ctr">
              <a:buNone/>
            </a:pPr>
            <a:r>
              <a:rPr lang="fr-FR" sz="5400" dirty="0"/>
              <a:t>B : Emmy et Mohamed</a:t>
            </a:r>
          </a:p>
          <a:p>
            <a:pPr marL="0" indent="0" algn="ctr">
              <a:buNone/>
            </a:pPr>
            <a:r>
              <a:rPr lang="fr-FR" sz="5400" dirty="0"/>
              <a:t>C : Mohamed et Bastien</a:t>
            </a:r>
            <a:endParaRPr lang="fr-FR" sz="4000" dirty="0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8ACCB0AB-3B6B-4B52-9141-0FA3C8869CCE}"/>
              </a:ext>
            </a:extLst>
          </p:cNvPr>
          <p:cNvSpPr/>
          <p:nvPr/>
        </p:nvSpPr>
        <p:spPr>
          <a:xfrm>
            <a:off x="2048682" y="3898127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849B8443-216B-4CB1-BA83-101DA7EEC97F}"/>
              </a:ext>
            </a:extLst>
          </p:cNvPr>
          <p:cNvSpPr/>
          <p:nvPr/>
        </p:nvSpPr>
        <p:spPr>
          <a:xfrm>
            <a:off x="1944294" y="4513121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6650F65-AE65-4630-B57D-F073FF7BBA2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980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latin typeface="+mn-lt"/>
              </a:rPr>
              <a:t>Quel groupe sujet peut remplacer le pronom personnel en gras ?</a:t>
            </a:r>
            <a:endParaRPr lang="fr-FR" b="1" dirty="0">
              <a:latin typeface="+mn-l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390159" y="15832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1050" dirty="0">
              <a:solidFill>
                <a:srgbClr val="9EC979"/>
              </a:solidFill>
            </a:endParaRPr>
          </a:p>
          <a:p>
            <a:pPr marL="0" indent="0" algn="ctr">
              <a:buNone/>
            </a:pPr>
            <a:r>
              <a:rPr lang="fr-FR" sz="3900" b="1" dirty="0"/>
              <a:t>Vous</a:t>
            </a:r>
            <a:r>
              <a:rPr lang="fr-FR" sz="3900" dirty="0"/>
              <a:t> viendrez au mois de juin.</a:t>
            </a:r>
          </a:p>
          <a:p>
            <a:pPr marL="0" indent="0" algn="ctr">
              <a:buNone/>
            </a:pPr>
            <a:endParaRPr lang="fr-FR" sz="3900" dirty="0"/>
          </a:p>
          <a:p>
            <a:pPr marL="0" indent="0" algn="ctr">
              <a:buNone/>
            </a:pPr>
            <a:r>
              <a:rPr lang="fr-FR" sz="3900" dirty="0"/>
              <a:t>A : Cécile et moi</a:t>
            </a:r>
          </a:p>
          <a:p>
            <a:pPr marL="0" indent="0" algn="ctr">
              <a:buNone/>
            </a:pPr>
            <a:r>
              <a:rPr lang="fr-FR" sz="3900" dirty="0"/>
              <a:t>B : Cécile et toi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E05949E-8A45-4A9D-9522-1F9B72DC0E2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173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51340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 algn="ctr">
              <a:buNone/>
            </a:pPr>
            <a:r>
              <a:rPr lang="fr-FR" sz="5400" b="1" dirty="0"/>
              <a:t>Vous</a:t>
            </a:r>
            <a:r>
              <a:rPr lang="fr-FR" sz="5400" dirty="0"/>
              <a:t> viendrez au mois de juin.</a:t>
            </a:r>
          </a:p>
          <a:p>
            <a:pPr marL="0" indent="0" algn="ctr">
              <a:buNone/>
            </a:pPr>
            <a:endParaRPr lang="fr-FR" sz="5400" dirty="0"/>
          </a:p>
          <a:p>
            <a:pPr marL="0" indent="0" algn="ctr">
              <a:buNone/>
            </a:pPr>
            <a:r>
              <a:rPr lang="fr-FR" sz="5400" dirty="0"/>
              <a:t>A : Cécile et moi</a:t>
            </a:r>
          </a:p>
          <a:p>
            <a:pPr marL="0" indent="0" algn="ctr">
              <a:buNone/>
            </a:pPr>
            <a:r>
              <a:rPr lang="fr-FR" sz="5400" dirty="0"/>
              <a:t>B : Cécile et toi</a:t>
            </a:r>
            <a:endParaRPr lang="fr-FR" sz="4800" dirty="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16BABF9F-C091-4133-BE7C-4ADA117B2012}"/>
              </a:ext>
            </a:extLst>
          </p:cNvPr>
          <p:cNvSpPr/>
          <p:nvPr/>
        </p:nvSpPr>
        <p:spPr>
          <a:xfrm>
            <a:off x="2330867" y="4754466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5381CBB4-0B06-4D12-BA66-332C351937B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95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159" y="58473"/>
            <a:ext cx="9423400" cy="1325563"/>
          </a:xfrm>
        </p:spPr>
        <p:txBody>
          <a:bodyPr/>
          <a:lstStyle/>
          <a:p>
            <a:r>
              <a:rPr lang="fr-FR" dirty="0">
                <a:solidFill>
                  <a:srgbClr val="00B050"/>
                </a:solidFill>
              </a:rPr>
              <a:t>Remplace le sujet souligné par le pronom personnel qui convient :</a:t>
            </a:r>
            <a:endParaRPr lang="fr-FR" b="1" dirty="0">
              <a:latin typeface="+mn-l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390159" y="1697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L’étoile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scintille dans le ciel.</a:t>
            </a:r>
          </a:p>
          <a:p>
            <a:pPr marL="0" indent="0" algn="ctr">
              <a:buNone/>
            </a:pPr>
            <a:endParaRPr lang="fr-FR" sz="4800" dirty="0"/>
          </a:p>
          <a:p>
            <a:pPr marL="0" indent="0" algn="ctr">
              <a:buNone/>
            </a:pPr>
            <a:r>
              <a:rPr lang="fr-FR" sz="4800" dirty="0"/>
              <a:t>A : Je</a:t>
            </a:r>
          </a:p>
          <a:p>
            <a:pPr marL="0" indent="0" algn="ctr">
              <a:buNone/>
            </a:pPr>
            <a:r>
              <a:rPr lang="fr-FR" sz="4800" dirty="0"/>
              <a:t>B : Il</a:t>
            </a:r>
          </a:p>
          <a:p>
            <a:pPr marL="0" indent="0" algn="ctr">
              <a:buNone/>
            </a:pPr>
            <a:r>
              <a:rPr lang="fr-FR" sz="4800" dirty="0"/>
              <a:t>C : Elle</a:t>
            </a:r>
            <a:endParaRPr lang="fr-FR" sz="3600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6D1D536-F307-4F62-B485-54F63D7CA9B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148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344889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L’étoile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scintille dans le ciel.</a:t>
            </a:r>
          </a:p>
          <a:p>
            <a:pPr marL="0" indent="0" algn="ctr">
              <a:buNone/>
            </a:pPr>
            <a:endParaRPr lang="fr-FR" sz="4800" dirty="0"/>
          </a:p>
          <a:p>
            <a:pPr marL="0" indent="0" algn="ctr">
              <a:buNone/>
            </a:pPr>
            <a:r>
              <a:rPr lang="fr-FR" sz="4800" dirty="0"/>
              <a:t>A : Je</a:t>
            </a:r>
          </a:p>
          <a:p>
            <a:pPr marL="0" indent="0" algn="ctr">
              <a:buNone/>
            </a:pPr>
            <a:r>
              <a:rPr lang="fr-FR" sz="4800" dirty="0"/>
              <a:t>B : Il</a:t>
            </a:r>
          </a:p>
          <a:p>
            <a:pPr marL="0" indent="0" algn="ctr">
              <a:buNone/>
            </a:pPr>
            <a:r>
              <a:rPr lang="fr-FR" sz="4800" dirty="0"/>
              <a:t>C : Elle</a:t>
            </a:r>
            <a:endParaRPr lang="fr-FR" sz="4000" dirty="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4767E935-9019-4805-83B3-BA2AA7C2E966}"/>
              </a:ext>
            </a:extLst>
          </p:cNvPr>
          <p:cNvSpPr/>
          <p:nvPr/>
        </p:nvSpPr>
        <p:spPr>
          <a:xfrm>
            <a:off x="3520396" y="5001341"/>
            <a:ext cx="685618" cy="61499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CBD21630-0440-4E6D-8B27-46CAB4C84C0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078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351</Words>
  <Application>Microsoft Office PowerPoint</Application>
  <PresentationFormat>Grand écran</PresentationFormat>
  <Paragraphs>113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Rituel 2</vt:lpstr>
      <vt:lpstr>Quel groupe sujet peut remplacer le pronom personnel en gras ?</vt:lpstr>
      <vt:lpstr>Correction</vt:lpstr>
      <vt:lpstr>Quel groupe sujet peut remplacer le pronom personnel en gras ?</vt:lpstr>
      <vt:lpstr>Correction</vt:lpstr>
      <vt:lpstr>Quel groupe sujet peut remplacer le pronom personnel en gras ?</vt:lpstr>
      <vt:lpstr>Correction</vt:lpstr>
      <vt:lpstr>Remplace le sujet souligné par le pronom personnel qui convient :</vt:lpstr>
      <vt:lpstr>Correction</vt:lpstr>
      <vt:lpstr>Remplace le sujet souligné par le pronom personnel qui convient :</vt:lpstr>
      <vt:lpstr>Correction</vt:lpstr>
      <vt:lpstr>Quel groupe sujet peut remplacer le pronom personnel en gras ?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30</cp:revision>
  <dcterms:created xsi:type="dcterms:W3CDTF">2021-07-17T07:25:24Z</dcterms:created>
  <dcterms:modified xsi:type="dcterms:W3CDTF">2022-02-02T07:20:47Z</dcterms:modified>
</cp:coreProperties>
</file>